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6.png" ContentType="image/png"/>
  <Override PartName="/ppt/media/image20.png" ContentType="image/png"/>
  <Override PartName="/ppt/media/image18.png" ContentType="image/png"/>
  <Override PartName="/ppt/media/image15.gif" ContentType="image/gif"/>
  <Override PartName="/ppt/media/image17.png" ContentType="image/png"/>
  <Override PartName="/ppt/media/image24.gif" ContentType="image/gif"/>
  <Override PartName="/ppt/media/image14.gif" ContentType="image/gif"/>
  <Override PartName="/ppt/media/image28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1.png" ContentType="image/png"/>
  <Override PartName="/ppt/media/image29.png" ContentType="image/png"/>
  <Override PartName="/ppt/media/image30.png" ContentType="image/png"/>
  <Override PartName="/ppt/media/image42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jpeg" ContentType="image/jpeg"/>
  <Override PartName="/ppt/media/image10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D8FCA73-8618-4417-8558-5ADF446FBA9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81" name="Google Shape;204;p18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5D1AA93-6A79-484F-B9D5-38C021A021A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3" name="Google Shape;66;p3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BAB13CD-B229-4BF9-B960-614E5441B58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66" name="Google Shape;76;p4:notes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EF49A77-0F75-4DA4-8EDC-EAD2B76F8BC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5794F3F-DBE8-4AC2-871F-7BB10ABC328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0E6B5FB-1C04-4D21-8EB2-66AA8A41620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8784F0C-CBFB-4661-BC07-C1B4948150F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1735664-80E1-48CA-8E30-FC3036585A5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6724173-FCBC-4C6C-87E7-CE1D74E81F2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8040" cy="342504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2440" cy="41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67840" cy="45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562A451-D930-4A51-AE6A-B94FAC8E66D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1BA3A5-7773-495E-A0D5-81850D87832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0F6FE1-3389-41DA-9095-52BA65A56A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BDEB28-643C-461E-BB00-B4F8AAA6B27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8F0519-24F6-43D8-BFF8-20FA16F4BFC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9BD327-FDC4-464E-8A3F-00B35198CFC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70812E-098D-4B44-B038-A17687F844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E34CA9-6E31-4BD4-8E4C-8D69C12D1D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567639-E02A-4ABE-B030-650D99D5BC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1A1AC5-88F6-49C6-B9A4-AA4147F076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6A0CAF-FF1E-48EF-B1F7-66BC3A51CC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74396BB-FF32-4E2D-85D7-E63C01FB03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00BFDC-D97E-4261-9957-CFD6128902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D9146F-2C3D-4C9D-BA75-4190A321A7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663176-241D-477F-B006-BC4F607A2A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D2A75D-9354-4E99-89C7-1BABBE448D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F3D5D7-97D5-46B0-87EE-BAF2665523C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34BEC5-0C2B-4106-B07A-03943369B4B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041D3CA-1630-44F4-A8C1-63998A3184C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9A1558-1B20-47A7-8DCB-01A8C10BA9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D083752-19E0-4A5B-A1D4-5EDFA06506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A4FD8FD-C355-4008-B8F0-442E5A30F06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47AF0DA-4F74-48CB-A391-4ABA7EED43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7160AD-8826-452E-AF34-0B0117C27C6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0D46AE8-F3BE-4769-BD90-1BA9178882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4040F75-7A51-4B38-B3A1-267AC3BD4A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C49759-BCCC-4B6C-9181-7B2DAB2243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711FF36-8482-4DA3-A78A-4BBAB8E388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3AED4C5-0D9E-4739-9D03-3E63E99329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464FA67-4CA3-4E67-8A74-0F3310477AA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FEAEC3E-0688-4E00-82BB-ABFD71B7C9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C946BF7-7ACC-47B5-9B9E-C8D184F2E26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0D6D3B7-CC31-4C85-8701-2CCE7F44EF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9BB8B7E-189B-4CF3-AB68-16DD706729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AAEAF4-62D1-4270-A33A-9C5415D331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A1A4A55-A141-4A83-AE58-373A37DC217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55AA8BD-2684-4FA0-BA6C-B133469F2A3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D532D38-CB47-4643-8307-8DF4A283A90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FE99DA1-5E6B-4329-8DC5-C8E11DAC56F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5F238CA-58BB-4C68-A5AC-D9F522A953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11852FC-3395-42C6-9EE6-6CB74978D6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2697F0F-17D4-4CE0-ACE5-DDCF84AA7A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6A3F4EC-E91F-440D-B9F3-92F92348AF4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594CE1-63B7-481A-A7B4-5201F2FE13F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4B36B2-64A4-4E7F-8921-1BFDBD05F72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2E472F-66A5-4228-80EA-8ED9A99C277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0E4766-4FB8-4FBC-ACE4-EA01B696D2C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40CAAF-9CCA-4AF8-B83D-7EBE139F3F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CBC734-E55D-4F05-90D3-37225CDB856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245280"/>
            <a:ext cx="289188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191DE45-F122-4C84-80B6-8775B7F046D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124080" y="6245280"/>
            <a:ext cx="289188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3C71CB0-441E-4F6E-B832-D647A3DDDA2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124080" y="6245280"/>
            <a:ext cx="289188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655308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DA1C80D-980F-44BC-9196-2F396DB2E14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457200" y="6245280"/>
            <a:ext cx="2129760" cy="472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</a:t>
            </a:r>
            <a:r>
              <a:rPr b="0" lang="en-US" sz="1800" spc="-1" strike="noStrike">
                <a:latin typeface="Arial"/>
              </a:rPr>
              <a:t>to edit </a:t>
            </a:r>
            <a:r>
              <a:rPr b="0" lang="en-US" sz="1800" spc="-1" strike="noStrike">
                <a:latin typeface="Arial"/>
              </a:rPr>
              <a:t>the title </a:t>
            </a:r>
            <a:r>
              <a:rPr b="0" lang="en-US" sz="1800" spc="-1" strike="noStrike">
                <a:latin typeface="Arial"/>
              </a:rPr>
              <a:t>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332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3120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F95F09C-65CE-4BD0-9781-103E8B3BDB8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457200" y="6245280"/>
            <a:ext cx="2131200" cy="47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slideLayout" Target="../slideLayouts/slideLayout25.xml"/><Relationship Id="rId11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gif"/><Relationship Id="rId3" Type="http://schemas.openxmlformats.org/officeDocument/2006/relationships/image" Target="../media/image15.g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8;p1"/>
          <p:cNvSpPr/>
          <p:nvPr/>
        </p:nvSpPr>
        <p:spPr>
          <a:xfrm>
            <a:off x="360" y="930240"/>
            <a:ext cx="9143280" cy="330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рентгеновского спектра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как индикатор температуры газа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в скоплении галактик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71" name="Google Shape;49;p1"/>
          <p:cNvSpPr/>
          <p:nvPr/>
        </p:nvSpPr>
        <p:spPr>
          <a:xfrm>
            <a:off x="369360" y="4826160"/>
            <a:ext cx="4345920" cy="193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Алексей Круглов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Ильдар Хабибуллин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Наталья Лыскова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2" name="Google Shape;50;p1"/>
          <p:cNvSpPr/>
          <p:nvPr/>
        </p:nvSpPr>
        <p:spPr>
          <a:xfrm>
            <a:off x="5025240" y="5173560"/>
            <a:ext cx="3656880" cy="106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ИКИ РАН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6 декабря 2023 г.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3" name="Google Shape;51;p1"/>
          <p:cNvSpPr/>
          <p:nvPr/>
        </p:nvSpPr>
        <p:spPr>
          <a:xfrm>
            <a:off x="8470800" y="6273720"/>
            <a:ext cx="253440" cy="25344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142;p7"/>
          <p:cNvSpPr/>
          <p:nvPr/>
        </p:nvSpPr>
        <p:spPr>
          <a:xfrm>
            <a:off x="0" y="22860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 и светимостей: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спектры vs. симуляции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3" name="Google Shape;143;p7" descr=""/>
          <p:cNvPicPr/>
          <p:nvPr/>
        </p:nvPicPr>
        <p:blipFill>
          <a:blip r:embed="rId1"/>
          <a:stretch/>
        </p:blipFill>
        <p:spPr>
          <a:xfrm>
            <a:off x="313200" y="2046600"/>
            <a:ext cx="8686080" cy="413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1389600" y="253800"/>
            <a:ext cx="6400800" cy="6400800"/>
          </a:xfrm>
          <a:prstGeom prst="rect">
            <a:avLst/>
          </a:prstGeom>
          <a:ln w="0">
            <a:noFill/>
          </a:ln>
        </p:spPr>
      </p:pic>
      <p:sp>
        <p:nvSpPr>
          <p:cNvPr id="215" name="Google Shape;148;p8"/>
          <p:cNvSpPr/>
          <p:nvPr/>
        </p:nvSpPr>
        <p:spPr>
          <a:xfrm>
            <a:off x="0" y="12600"/>
            <a:ext cx="9143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средней энергии спектра и температуры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155;p9" descr=""/>
          <p:cNvPicPr/>
          <p:nvPr/>
        </p:nvPicPr>
        <p:blipFill>
          <a:blip r:embed="rId1"/>
          <a:stretch/>
        </p:blipFill>
        <p:spPr>
          <a:xfrm>
            <a:off x="800280" y="1118880"/>
            <a:ext cx="7543080" cy="5387400"/>
          </a:xfrm>
          <a:prstGeom prst="rect">
            <a:avLst/>
          </a:prstGeom>
          <a:ln w="0">
            <a:noFill/>
          </a:ln>
        </p:spPr>
      </p:pic>
      <p:sp>
        <p:nvSpPr>
          <p:cNvPr id="217" name="Google Shape;156;p9"/>
          <p:cNvSpPr/>
          <p:nvPr/>
        </p:nvSpPr>
        <p:spPr>
          <a:xfrm>
            <a:off x="0" y="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Фон рентгеновских фотонов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8" name="Google Shape;157;p9"/>
          <p:cNvSpPr/>
          <p:nvPr/>
        </p:nvSpPr>
        <p:spPr>
          <a:xfrm>
            <a:off x="0" y="6388200"/>
            <a:ext cx="914328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Маркевич (2003); Хикокс, Маркевич (2006). Модель нормирована на 1 мин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9" name=""/>
          <p:cNvSpPr txBox="1"/>
          <p:nvPr/>
        </p:nvSpPr>
        <p:spPr>
          <a:xfrm>
            <a:off x="36000" y="1168560"/>
            <a:ext cx="9144000" cy="675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0" i="1" lang="en-US" sz="1600" spc="-1" strike="noStrike">
                <a:latin typeface="Arial"/>
              </a:rPr>
              <a:t>model constant(apec + wabs(apec + apec + constant*powerlaw))</a:t>
            </a:r>
            <a:endParaRPr b="0" i="1" lang="en-US" sz="1600" spc="-1" strike="noStrike">
              <a:latin typeface="Arial"/>
            </a:endParaRPr>
          </a:p>
        </p:txBody>
      </p:sp>
      <p:sp>
        <p:nvSpPr>
          <p:cNvPr id="220" name=""/>
          <p:cNvSpPr/>
          <p:nvPr/>
        </p:nvSpPr>
        <p:spPr>
          <a:xfrm>
            <a:off x="3092400" y="1528200"/>
            <a:ext cx="457200" cy="0"/>
          </a:xfrm>
          <a:prstGeom prst="line">
            <a:avLst/>
          </a:prstGeom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"/>
          <p:cNvSpPr/>
          <p:nvPr/>
        </p:nvSpPr>
        <p:spPr>
          <a:xfrm>
            <a:off x="4343400" y="1528200"/>
            <a:ext cx="457200" cy="0"/>
          </a:xfrm>
          <a:prstGeom prst="line">
            <a:avLst/>
          </a:prstGeom>
          <a:ln w="36720">
            <a:solidFill>
              <a:srgbClr val="fe7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"/>
          <p:cNvSpPr/>
          <p:nvPr/>
        </p:nvSpPr>
        <p:spPr>
          <a:xfrm>
            <a:off x="5036400" y="1528200"/>
            <a:ext cx="457200" cy="0"/>
          </a:xfrm>
          <a:prstGeom prst="line">
            <a:avLst/>
          </a:prstGeom>
          <a:ln w="36720">
            <a:solidFill>
              <a:srgbClr val="009e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"/>
          <p:cNvSpPr/>
          <p:nvPr/>
        </p:nvSpPr>
        <p:spPr>
          <a:xfrm>
            <a:off x="6584400" y="1528200"/>
            <a:ext cx="766800" cy="0"/>
          </a:xfrm>
          <a:prstGeom prst="line">
            <a:avLst/>
          </a:prstGeom>
          <a:ln w="36720">
            <a:solidFill>
              <a:srgbClr val="d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"/>
          <p:cNvSpPr txBox="1"/>
          <p:nvPr/>
        </p:nvSpPr>
        <p:spPr>
          <a:xfrm>
            <a:off x="5643000" y="1371600"/>
            <a:ext cx="914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(= 0.5)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162;p11" descr=""/>
          <p:cNvPicPr/>
          <p:nvPr/>
        </p:nvPicPr>
        <p:blipFill>
          <a:blip r:embed="rId1"/>
          <a:stretch/>
        </p:blipFill>
        <p:spPr>
          <a:xfrm>
            <a:off x="361080" y="69840"/>
            <a:ext cx="3174120" cy="2709000"/>
          </a:xfrm>
          <a:prstGeom prst="rect">
            <a:avLst/>
          </a:prstGeom>
          <a:ln w="0">
            <a:noFill/>
          </a:ln>
        </p:spPr>
      </p:pic>
      <p:pic>
        <p:nvPicPr>
          <p:cNvPr id="226" name="Google Shape;166;p11" descr=""/>
          <p:cNvPicPr/>
          <p:nvPr/>
        </p:nvPicPr>
        <p:blipFill>
          <a:blip r:embed="rId2"/>
          <a:stretch/>
        </p:blipFill>
        <p:spPr>
          <a:xfrm>
            <a:off x="457200" y="2598840"/>
            <a:ext cx="8228880" cy="4231440"/>
          </a:xfrm>
          <a:prstGeom prst="rect">
            <a:avLst/>
          </a:prstGeom>
          <a:ln w="0">
            <a:noFill/>
          </a:ln>
        </p:spPr>
      </p:pic>
      <p:sp>
        <p:nvSpPr>
          <p:cNvPr id="227" name="Google Shape;105;p 1"/>
          <p:cNvSpPr/>
          <p:nvPr/>
        </p:nvSpPr>
        <p:spPr>
          <a:xfrm>
            <a:off x="3754800" y="-179280"/>
            <a:ext cx="50284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Аппроксимация спектров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8" name="Google Shape;106;p 1" descr=""/>
          <p:cNvPicPr/>
          <p:nvPr/>
        </p:nvPicPr>
        <p:blipFill>
          <a:blip r:embed="rId3"/>
          <a:stretch/>
        </p:blipFill>
        <p:spPr>
          <a:xfrm>
            <a:off x="5258880" y="1833480"/>
            <a:ext cx="1783800" cy="780480"/>
          </a:xfrm>
          <a:prstGeom prst="rect">
            <a:avLst/>
          </a:prstGeom>
          <a:ln w="0">
            <a:noFill/>
          </a:ln>
        </p:spPr>
      </p:pic>
      <p:sp>
        <p:nvSpPr>
          <p:cNvPr id="229" name="Google Shape;104;p6"/>
          <p:cNvSpPr/>
          <p:nvPr/>
        </p:nvSpPr>
        <p:spPr>
          <a:xfrm>
            <a:off x="3657600" y="531360"/>
            <a:ext cx="548640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SRG/eROSITA TM1: 10 ks, 0.4-7.0 keV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phabs*apec+area*bkg: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N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= 10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cm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Z =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0.3∙Z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☉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-428400" y="1323000"/>
            <a:ext cx="9935640" cy="5615640"/>
          </a:xfrm>
          <a:prstGeom prst="rect">
            <a:avLst/>
          </a:prstGeom>
          <a:ln w="0">
            <a:noFill/>
          </a:ln>
        </p:spPr>
      </p:pic>
      <p:sp>
        <p:nvSpPr>
          <p:cNvPr id="231" name="Google Shape;171;p12"/>
          <p:cNvSpPr/>
          <p:nvPr/>
        </p:nvSpPr>
        <p:spPr>
          <a:xfrm>
            <a:off x="0" y="14436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спектральных температур</a:t>
            </a:r>
            <a:br>
              <a:rPr sz="40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фона и без него)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-404280" y="1371600"/>
            <a:ext cx="9952920" cy="5625000"/>
          </a:xfrm>
          <a:prstGeom prst="rect">
            <a:avLst/>
          </a:prstGeom>
          <a:ln w="0">
            <a:noFill/>
          </a:ln>
        </p:spPr>
      </p:pic>
      <p:sp>
        <p:nvSpPr>
          <p:cNvPr id="233" name="Google Shape;171;p 1"/>
          <p:cNvSpPr/>
          <p:nvPr/>
        </p:nvSpPr>
        <p:spPr>
          <a:xfrm>
            <a:off x="0" y="14436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Как меняется температура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в зависимости от доли разрешённых AGN?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78;p13"/>
          <p:cNvSpPr/>
          <p:nvPr/>
        </p:nvSpPr>
        <p:spPr>
          <a:xfrm>
            <a:off x="0" y="22860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 и светимостей: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спектры без фона и с фоном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0" y="1913400"/>
            <a:ext cx="9143640" cy="441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1309320" y="349200"/>
            <a:ext cx="6508800" cy="6508800"/>
          </a:xfrm>
          <a:prstGeom prst="rect">
            <a:avLst/>
          </a:prstGeom>
          <a:ln w="0">
            <a:noFill/>
          </a:ln>
        </p:spPr>
      </p:pic>
      <p:sp>
        <p:nvSpPr>
          <p:cNvPr id="237" name="Google Shape;183;p14"/>
          <p:cNvSpPr/>
          <p:nvPr/>
        </p:nvSpPr>
        <p:spPr>
          <a:xfrm>
            <a:off x="0" y="84240"/>
            <a:ext cx="9143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температуры и средней энергии спектра</a:t>
            </a:r>
            <a:br>
              <a:rPr sz="3200"/>
            </a:b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рентгеновского фона)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305360" y="336960"/>
            <a:ext cx="6521040" cy="6521040"/>
          </a:xfrm>
          <a:prstGeom prst="rect">
            <a:avLst/>
          </a:prstGeom>
          <a:ln w="0">
            <a:noFill/>
          </a:ln>
        </p:spPr>
      </p:pic>
      <p:sp>
        <p:nvSpPr>
          <p:cNvPr id="239" name="Google Shape;183;p 1"/>
          <p:cNvSpPr/>
          <p:nvPr/>
        </p:nvSpPr>
        <p:spPr>
          <a:xfrm>
            <a:off x="0" y="84240"/>
            <a:ext cx="9143280" cy="91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температуры и средней энергии спектра</a:t>
            </a:r>
            <a:br>
              <a:rPr sz="3200"/>
            </a:b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рентгеновского фона и без него)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8280" y="1775880"/>
            <a:ext cx="4756320" cy="4756320"/>
          </a:xfrm>
          <a:prstGeom prst="rect">
            <a:avLst/>
          </a:prstGeom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4428000" y="1756800"/>
            <a:ext cx="4800240" cy="4800240"/>
          </a:xfrm>
          <a:prstGeom prst="rect">
            <a:avLst/>
          </a:prstGeom>
          <a:ln w="0">
            <a:noFill/>
          </a:ln>
        </p:spPr>
      </p:pic>
      <p:sp>
        <p:nvSpPr>
          <p:cNvPr id="242" name="Google Shape;190;p15"/>
          <p:cNvSpPr/>
          <p:nvPr/>
        </p:nvSpPr>
        <p:spPr>
          <a:xfrm>
            <a:off x="0" y="15228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Температура и средняя энергия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как индикаторы массы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3" name="Google Shape;191;p15"/>
          <p:cNvSpPr/>
          <p:nvPr/>
        </p:nvSpPr>
        <p:spPr>
          <a:xfrm>
            <a:off x="457200" y="1587600"/>
            <a:ext cx="3885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Спектральная температура скопления как функция его массы: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4" name="Google Shape;192;p15"/>
          <p:cNvSpPr/>
          <p:nvPr/>
        </p:nvSpPr>
        <p:spPr>
          <a:xfrm>
            <a:off x="4908600" y="1587600"/>
            <a:ext cx="3885480" cy="63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спектра скопления как функция его массы: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11592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Скопления галактик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Google Shape;57;p2"/>
          <p:cNvSpPr/>
          <p:nvPr/>
        </p:nvSpPr>
        <p:spPr>
          <a:xfrm>
            <a:off x="250920" y="5877000"/>
            <a:ext cx="432036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IDCS J1426.5+3508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6" name="Google Shape;58;p2"/>
          <p:cNvSpPr/>
          <p:nvPr/>
        </p:nvSpPr>
        <p:spPr>
          <a:xfrm>
            <a:off x="3471840" y="3665520"/>
            <a:ext cx="183600" cy="36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Google Shape;59;p2" descr=""/>
          <p:cNvPicPr/>
          <p:nvPr/>
        </p:nvPicPr>
        <p:blipFill>
          <a:blip r:embed="rId1"/>
          <a:stretch/>
        </p:blipFill>
        <p:spPr>
          <a:xfrm>
            <a:off x="4788000" y="1508040"/>
            <a:ext cx="4185360" cy="4296600"/>
          </a:xfrm>
          <a:prstGeom prst="rect">
            <a:avLst/>
          </a:prstGeom>
          <a:ln w="0">
            <a:noFill/>
          </a:ln>
        </p:spPr>
      </p:pic>
      <p:sp>
        <p:nvSpPr>
          <p:cNvPr id="178" name="Google Shape;60;p2"/>
          <p:cNvSpPr/>
          <p:nvPr/>
        </p:nvSpPr>
        <p:spPr>
          <a:xfrm>
            <a:off x="7451640" y="6524640"/>
            <a:ext cx="169164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esahubble.org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Google Shape;61;p2"/>
          <p:cNvSpPr/>
          <p:nvPr/>
        </p:nvSpPr>
        <p:spPr>
          <a:xfrm>
            <a:off x="4788000" y="5877000"/>
            <a:ext cx="4176000" cy="36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MACSJ0138.0-2155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0" name="Google Shape;62;p2" descr=""/>
          <p:cNvPicPr/>
          <p:nvPr/>
        </p:nvPicPr>
        <p:blipFill>
          <a:blip r:embed="rId2"/>
          <a:stretch/>
        </p:blipFill>
        <p:spPr>
          <a:xfrm>
            <a:off x="250920" y="1508040"/>
            <a:ext cx="4320360" cy="432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199;p16"/>
          <p:cNvSpPr/>
          <p:nvPr/>
        </p:nvSpPr>
        <p:spPr>
          <a:xfrm>
            <a:off x="457200" y="-73080"/>
            <a:ext cx="8228880" cy="12358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Заключение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246" name="Google Shape;200;p16"/>
          <p:cNvSpPr/>
          <p:nvPr/>
        </p:nvSpPr>
        <p:spPr>
          <a:xfrm>
            <a:off x="0" y="1154160"/>
            <a:ext cx="9143280" cy="527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Создан архив изображений и спектров массивных скоплений из симуляций Magneticum</a:t>
            </a:r>
            <a:endParaRPr b="0" lang="en-US" sz="2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Для выборки из 84 скоплений с M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&gt; 10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показано, что средняя энергия рентгеновского спектра при наблюдении при помощи одного модуля SRG/eROSITA является устойчивым индикатором ...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температуры: T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= (2.4 ± 0.1) · E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av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4.9 ± 0.3</a:t>
            </a:r>
            <a:endParaRPr b="0" lang="en-US" sz="30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30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массы: E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av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= (0.99 ± 0.01) · M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0.11 ± 0.01</a:t>
            </a:r>
            <a:endParaRPr b="0" lang="en-US" sz="30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endParaRPr b="0" lang="en-US" sz="3000" spc="-1" strike="noStrike">
              <a:latin typeface="Arial"/>
            </a:endParaRPr>
          </a:p>
          <a:p>
            <a:pPr marL="457200" indent="-4129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Предложенный метод позволяет минимизировать трудности, связанные с выбором модели для аппроксимации спектров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1084680" y="3200400"/>
            <a:ext cx="6945120" cy="3429000"/>
          </a:xfrm>
          <a:prstGeom prst="rect">
            <a:avLst/>
          </a:prstGeom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1084680" y="0"/>
            <a:ext cx="694548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1102680" y="3428640"/>
            <a:ext cx="6938640" cy="3429360"/>
          </a:xfrm>
          <a:prstGeom prst="rect">
            <a:avLst/>
          </a:prstGeom>
          <a:ln w="0"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1076760" y="228600"/>
            <a:ext cx="6960240" cy="342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06;p18" descr=""/>
          <p:cNvPicPr/>
          <p:nvPr/>
        </p:nvPicPr>
        <p:blipFill>
          <a:blip r:embed="rId1"/>
          <a:stretch/>
        </p:blipFill>
        <p:spPr>
          <a:xfrm>
            <a:off x="417600" y="1757520"/>
            <a:ext cx="1571040" cy="705600"/>
          </a:xfrm>
          <a:prstGeom prst="rect">
            <a:avLst/>
          </a:prstGeom>
          <a:ln w="0">
            <a:noFill/>
          </a:ln>
        </p:spPr>
      </p:pic>
      <p:pic>
        <p:nvPicPr>
          <p:cNvPr id="252" name="Google Shape;207;p18" descr=""/>
          <p:cNvPicPr/>
          <p:nvPr/>
        </p:nvPicPr>
        <p:blipFill>
          <a:blip r:embed="rId2"/>
          <a:stretch/>
        </p:blipFill>
        <p:spPr>
          <a:xfrm>
            <a:off x="541440" y="3994200"/>
            <a:ext cx="3656880" cy="1175760"/>
          </a:xfrm>
          <a:prstGeom prst="rect">
            <a:avLst/>
          </a:prstGeom>
          <a:ln w="0">
            <a:noFill/>
          </a:ln>
        </p:spPr>
      </p:pic>
      <p:pic>
        <p:nvPicPr>
          <p:cNvPr id="253" name="Google Shape;208;p18" descr=""/>
          <p:cNvPicPr/>
          <p:nvPr/>
        </p:nvPicPr>
        <p:blipFill>
          <a:blip r:embed="rId3"/>
          <a:stretch/>
        </p:blipFill>
        <p:spPr>
          <a:xfrm>
            <a:off x="420840" y="5257800"/>
            <a:ext cx="3885480" cy="534240"/>
          </a:xfrm>
          <a:prstGeom prst="rect">
            <a:avLst/>
          </a:prstGeom>
          <a:ln w="0">
            <a:noFill/>
          </a:ln>
        </p:spPr>
      </p:pic>
      <p:pic>
        <p:nvPicPr>
          <p:cNvPr id="254" name="Google Shape;209;p18" descr=""/>
          <p:cNvPicPr/>
          <p:nvPr/>
        </p:nvPicPr>
        <p:blipFill>
          <a:blip r:embed="rId4"/>
          <a:stretch/>
        </p:blipFill>
        <p:spPr>
          <a:xfrm>
            <a:off x="2301840" y="1828800"/>
            <a:ext cx="1948680" cy="58356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210;p18" descr=""/>
          <p:cNvPicPr/>
          <p:nvPr/>
        </p:nvPicPr>
        <p:blipFill>
          <a:blip r:embed="rId5"/>
          <a:stretch/>
        </p:blipFill>
        <p:spPr>
          <a:xfrm>
            <a:off x="2971800" y="457200"/>
            <a:ext cx="4395240" cy="870840"/>
          </a:xfrm>
          <a:prstGeom prst="rect">
            <a:avLst/>
          </a:prstGeom>
          <a:ln w="0">
            <a:noFill/>
          </a:ln>
        </p:spPr>
      </p:pic>
      <p:sp>
        <p:nvSpPr>
          <p:cNvPr id="256" name="Google Shape;211;p18"/>
          <p:cNvSpPr/>
          <p:nvPr/>
        </p:nvSpPr>
        <p:spPr>
          <a:xfrm>
            <a:off x="2467080" y="3200400"/>
            <a:ext cx="20566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Z – пространственное </a:t>
            </a:r>
            <a:endParaRPr b="0" lang="en-US" sz="9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rgbClr val="000000"/>
                </a:solidFill>
                <a:latin typeface="Arial"/>
                <a:ea typeface="Arial"/>
              </a:rPr>
              <a:t>распределение металличности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257" name="Google Shape;212;p18" descr=""/>
          <p:cNvPicPr/>
          <p:nvPr/>
        </p:nvPicPr>
        <p:blipFill>
          <a:blip r:embed="rId6"/>
          <a:stretch/>
        </p:blipFill>
        <p:spPr>
          <a:xfrm>
            <a:off x="152280" y="223920"/>
            <a:ext cx="8838360" cy="1254960"/>
          </a:xfrm>
          <a:prstGeom prst="rect">
            <a:avLst/>
          </a:prstGeom>
          <a:ln w="0">
            <a:noFill/>
          </a:ln>
        </p:spPr>
      </p:pic>
      <p:pic>
        <p:nvPicPr>
          <p:cNvPr id="258" name="Google Shape;213;p18" descr=""/>
          <p:cNvPicPr/>
          <p:nvPr/>
        </p:nvPicPr>
        <p:blipFill>
          <a:blip r:embed="rId7"/>
          <a:stretch/>
        </p:blipFill>
        <p:spPr>
          <a:xfrm>
            <a:off x="1825560" y="2590920"/>
            <a:ext cx="3045600" cy="658080"/>
          </a:xfrm>
          <a:prstGeom prst="rect">
            <a:avLst/>
          </a:prstGeom>
          <a:ln w="0">
            <a:noFill/>
          </a:ln>
        </p:spPr>
      </p:pic>
      <p:pic>
        <p:nvPicPr>
          <p:cNvPr id="259" name="Google Shape;214;p18" descr=""/>
          <p:cNvPicPr/>
          <p:nvPr/>
        </p:nvPicPr>
        <p:blipFill>
          <a:blip r:embed="rId8"/>
          <a:stretch/>
        </p:blipFill>
        <p:spPr>
          <a:xfrm>
            <a:off x="220680" y="2619360"/>
            <a:ext cx="1767600" cy="543960"/>
          </a:xfrm>
          <a:prstGeom prst="rect">
            <a:avLst/>
          </a:prstGeom>
          <a:ln w="0">
            <a:noFill/>
          </a:ln>
        </p:spPr>
      </p:pic>
      <p:pic>
        <p:nvPicPr>
          <p:cNvPr id="260" name="Google Shape;215;p18" descr=""/>
          <p:cNvPicPr/>
          <p:nvPr/>
        </p:nvPicPr>
        <p:blipFill>
          <a:blip r:embed="rId9"/>
          <a:stretch/>
        </p:blipFill>
        <p:spPr>
          <a:xfrm>
            <a:off x="4419720" y="1708200"/>
            <a:ext cx="4723560" cy="479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68;p3"/>
          <p:cNvSpPr/>
          <p:nvPr/>
        </p:nvSpPr>
        <p:spPr>
          <a:xfrm>
            <a:off x="2030400" y="2575080"/>
            <a:ext cx="5473080" cy="39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2" name="Google Shape;69;p3" descr=""/>
          <p:cNvPicPr/>
          <p:nvPr/>
        </p:nvPicPr>
        <p:blipFill>
          <a:blip r:embed="rId1"/>
          <a:stretch/>
        </p:blipFill>
        <p:spPr>
          <a:xfrm>
            <a:off x="277920" y="1125360"/>
            <a:ext cx="8587800" cy="523008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70;p3"/>
          <p:cNvSpPr/>
          <p:nvPr/>
        </p:nvSpPr>
        <p:spPr>
          <a:xfrm>
            <a:off x="4343400" y="5943600"/>
            <a:ext cx="913680" cy="456480"/>
          </a:xfrm>
          <a:prstGeom prst="roundRect">
            <a:avLst>
              <a:gd name="adj" fmla="val 3600"/>
            </a:avLst>
          </a:prstGeom>
          <a:solidFill>
            <a:srgbClr val="ffffff"/>
          </a:solidFill>
          <a:ln w="9525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Google Shape;71;p3"/>
          <p:cNvSpPr/>
          <p:nvPr/>
        </p:nvSpPr>
        <p:spPr>
          <a:xfrm>
            <a:off x="4432320" y="5850000"/>
            <a:ext cx="703080" cy="109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6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85" name="Google Shape;72;p3"/>
          <p:cNvSpPr/>
          <p:nvPr/>
        </p:nvSpPr>
        <p:spPr>
          <a:xfrm>
            <a:off x="0" y="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Температура газа в скоплениях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4297320" y="2011320"/>
            <a:ext cx="4869720" cy="4869720"/>
          </a:xfrm>
          <a:prstGeom prst="rect">
            <a:avLst/>
          </a:prstGeom>
          <a:ln w="0">
            <a:noFill/>
          </a:ln>
        </p:spPr>
      </p:pic>
      <p:pic>
        <p:nvPicPr>
          <p:cNvPr id="187" name="Google Shape;78;p4" descr=""/>
          <p:cNvPicPr/>
          <p:nvPr/>
        </p:nvPicPr>
        <p:blipFill>
          <a:blip r:embed="rId2"/>
          <a:stretch/>
        </p:blipFill>
        <p:spPr>
          <a:xfrm>
            <a:off x="312840" y="2585880"/>
            <a:ext cx="3799800" cy="3814200"/>
          </a:xfrm>
          <a:prstGeom prst="rect">
            <a:avLst/>
          </a:prstGeom>
          <a:ln w="0">
            <a:noFill/>
          </a:ln>
        </p:spPr>
      </p:pic>
      <p:sp>
        <p:nvSpPr>
          <p:cNvPr id="188" name="Google Shape;80;p4"/>
          <p:cNvSpPr/>
          <p:nvPr/>
        </p:nvSpPr>
        <p:spPr>
          <a:xfrm>
            <a:off x="4343400" y="1236600"/>
            <a:ext cx="4854240" cy="12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→ 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(x,y), z, R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T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L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x500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etc.</a:t>
            </a:r>
            <a:endParaRPr b="0" lang="en-US" sz="1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9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Выборка: 84 скопления с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&gt; 10</a:t>
            </a:r>
            <a:r>
              <a:rPr b="0" lang="en-US" sz="19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189" name="Google Shape;81;p4"/>
          <p:cNvSpPr/>
          <p:nvPr/>
        </p:nvSpPr>
        <p:spPr>
          <a:xfrm>
            <a:off x="149760" y="1100160"/>
            <a:ext cx="4147200" cy="14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Hirschmann et al. (2014),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magneticum.org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Box2/hr: (352 Mpc/h)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2*1584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частиц, 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DM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= 6.9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/h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gas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= 1.4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/h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32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Симуляции Magneticum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"/>
          <p:cNvSpPr txBox="1"/>
          <p:nvPr/>
        </p:nvSpPr>
        <p:spPr>
          <a:xfrm>
            <a:off x="228600" y="6400800"/>
            <a:ext cx="3886200" cy="27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latin typeface="Arial"/>
                <a:ea typeface="Noto Sans CJK SC"/>
              </a:rPr>
              <a:t>Ω</a:t>
            </a:r>
            <a:r>
              <a:rPr b="0" lang="en-US" sz="1300" spc="-1" strike="noStrike" baseline="-8000">
                <a:latin typeface="Arial"/>
                <a:ea typeface="Noto Sans CJK SC"/>
              </a:rPr>
              <a:t>Λ</a:t>
            </a:r>
            <a:r>
              <a:rPr b="0" lang="en-US" sz="1300" spc="-1" strike="noStrike">
                <a:latin typeface="Arial"/>
                <a:ea typeface="Noto Sans CJK SC"/>
              </a:rPr>
              <a:t> = 0.728, Ω</a:t>
            </a:r>
            <a:r>
              <a:rPr b="0" lang="en-US" sz="1300" spc="-1" strike="noStrike" baseline="-8000">
                <a:latin typeface="Arial"/>
                <a:ea typeface="Noto Sans CJK SC"/>
              </a:rPr>
              <a:t>M</a:t>
            </a:r>
            <a:r>
              <a:rPr b="0" lang="en-US" sz="1300" spc="-1" strike="noStrike">
                <a:latin typeface="Arial"/>
                <a:ea typeface="Noto Sans CJK SC"/>
              </a:rPr>
              <a:t> = 0.272, </a:t>
            </a:r>
            <a:r>
              <a:rPr b="0" lang="en-US" sz="1300" spc="-1" strike="noStrike">
                <a:latin typeface="Arial"/>
              </a:rPr>
              <a:t>Ω</a:t>
            </a:r>
            <a:r>
              <a:rPr b="0" lang="en-US" sz="1300" spc="-1" strike="noStrike" baseline="-8000">
                <a:latin typeface="Arial"/>
              </a:rPr>
              <a:t>b</a:t>
            </a:r>
            <a:r>
              <a:rPr b="0" lang="en-US" sz="1300" spc="-1" strike="noStrike">
                <a:latin typeface="Arial"/>
              </a:rPr>
              <a:t> = 0.0451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360" y="2140200"/>
            <a:ext cx="9143640" cy="4091400"/>
          </a:xfrm>
          <a:prstGeom prst="rect">
            <a:avLst/>
          </a:prstGeom>
          <a:ln w="0">
            <a:noFill/>
          </a:ln>
        </p:spPr>
      </p:pic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0" y="-19080"/>
            <a:ext cx="9143280" cy="114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Масштабные соотношения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4" name="Google Shape;91;g2a1b9ba31df_0_13"/>
          <p:cNvSpPr/>
          <p:nvPr/>
        </p:nvSpPr>
        <p:spPr>
          <a:xfrm>
            <a:off x="1819800" y="6238080"/>
            <a:ext cx="5504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5680" bIns="3556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Вихлинин и др. (2009); Чуразов, Вихлинин, Сюняев (2015)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5065200" y="1118520"/>
            <a:ext cx="3585240" cy="102636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781200" y="1447560"/>
            <a:ext cx="3630240" cy="71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96;p5" descr=""/>
          <p:cNvPicPr/>
          <p:nvPr/>
        </p:nvPicPr>
        <p:blipFill>
          <a:blip r:embed="rId1"/>
          <a:stretch/>
        </p:blipFill>
        <p:spPr>
          <a:xfrm>
            <a:off x="-649440" y="-772560"/>
            <a:ext cx="9967320" cy="7973280"/>
          </a:xfrm>
          <a:prstGeom prst="rect">
            <a:avLst/>
          </a:prstGeom>
          <a:ln w="0">
            <a:noFill/>
          </a:ln>
        </p:spPr>
      </p:pic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-84960"/>
            <a:ext cx="8228880" cy="114228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28440" bIns="0" anchor="ctr">
            <a:noAutofit/>
          </a:bodyPr>
          <a:p>
            <a:pPr algn="ctr">
              <a:lnSpc>
                <a:spcPct val="93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Списки фотонов от с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коплений галактик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99" name="Google Shape;98;p5"/>
          <p:cNvSpPr/>
          <p:nvPr/>
        </p:nvSpPr>
        <p:spPr>
          <a:xfrm>
            <a:off x="-160560" y="5950440"/>
            <a:ext cx="9357840" cy="61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highlight>
                  <a:srgbClr val="b6d7a8"/>
                </a:highlight>
                <a:latin typeface="Arial"/>
                <a:ea typeface="Arial"/>
              </a:rPr>
              <a:t>Зелёные плоскости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– границы слоёв в световом конусе, </a:t>
            </a:r>
            <a:r>
              <a:rPr b="0" lang="en-US" sz="1500" spc="-1" strike="noStrike">
                <a:solidFill>
                  <a:srgbClr val="000000"/>
                </a:solidFill>
                <a:highlight>
                  <a:srgbClr val="f4cccc"/>
                </a:highlight>
                <a:latin typeface="Arial"/>
                <a:ea typeface="Arial"/>
              </a:rPr>
              <a:t>красные плоскости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– центры слоёв.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000000"/>
                </a:solidFill>
                <a:highlight>
                  <a:srgbClr val="c9daf8"/>
                </a:highlight>
                <a:latin typeface="Arial"/>
                <a:ea typeface="Arial"/>
              </a:rPr>
              <a:t>Синие точки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 - скопления, радиус чёрных кружков равен R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500" spc="-1" strike="noStrike">
                <a:solidFill>
                  <a:srgbClr val="040c28"/>
                </a:solidFill>
                <a:latin typeface="Arial"/>
                <a:ea typeface="Arial"/>
              </a:rPr>
              <a:t>×20 (для наглядности).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00" name=""/>
          <p:cNvSpPr txBox="1"/>
          <p:nvPr/>
        </p:nvSpPr>
        <p:spPr>
          <a:xfrm>
            <a:off x="734400" y="793800"/>
            <a:ext cx="36216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(Биффи и др. </a:t>
            </a:r>
            <a:r>
              <a:rPr b="0" lang="en-US" sz="1800" spc="-1" strike="noStrike">
                <a:latin typeface="Arial"/>
              </a:rPr>
              <a:t>2012/2013/2018)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103;p6" descr=""/>
          <p:cNvPicPr/>
          <p:nvPr/>
        </p:nvPicPr>
        <p:blipFill>
          <a:blip r:embed="rId1"/>
          <a:stretch/>
        </p:blipFill>
        <p:spPr>
          <a:xfrm>
            <a:off x="361080" y="69840"/>
            <a:ext cx="3174120" cy="2709000"/>
          </a:xfrm>
          <a:prstGeom prst="rect">
            <a:avLst/>
          </a:prstGeom>
          <a:ln w="0">
            <a:noFill/>
          </a:ln>
        </p:spPr>
      </p:pic>
      <p:sp>
        <p:nvSpPr>
          <p:cNvPr id="202" name="Google Shape;105;p6"/>
          <p:cNvSpPr/>
          <p:nvPr/>
        </p:nvSpPr>
        <p:spPr>
          <a:xfrm>
            <a:off x="3754800" y="-179280"/>
            <a:ext cx="50284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Аппроксимация спектров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3" name="Google Shape;106;p6" descr=""/>
          <p:cNvPicPr/>
          <p:nvPr/>
        </p:nvPicPr>
        <p:blipFill>
          <a:blip r:embed="rId2"/>
          <a:stretch/>
        </p:blipFill>
        <p:spPr>
          <a:xfrm>
            <a:off x="5258880" y="1833480"/>
            <a:ext cx="1783800" cy="780480"/>
          </a:xfrm>
          <a:prstGeom prst="rect">
            <a:avLst/>
          </a:prstGeom>
          <a:ln w="0">
            <a:noFill/>
          </a:ln>
        </p:spPr>
      </p:pic>
      <p:pic>
        <p:nvPicPr>
          <p:cNvPr id="204" name="Google Shape;107;p6" descr=""/>
          <p:cNvPicPr/>
          <p:nvPr/>
        </p:nvPicPr>
        <p:blipFill>
          <a:blip r:embed="rId3"/>
          <a:stretch/>
        </p:blipFill>
        <p:spPr>
          <a:xfrm>
            <a:off x="442800" y="2611440"/>
            <a:ext cx="8257320" cy="4245840"/>
          </a:xfrm>
          <a:prstGeom prst="rect">
            <a:avLst/>
          </a:prstGeom>
          <a:ln w="0">
            <a:noFill/>
          </a:ln>
        </p:spPr>
      </p:pic>
      <p:sp>
        <p:nvSpPr>
          <p:cNvPr id="205" name="Google Shape;104;p 1"/>
          <p:cNvSpPr/>
          <p:nvPr/>
        </p:nvSpPr>
        <p:spPr>
          <a:xfrm>
            <a:off x="4164120" y="531360"/>
            <a:ext cx="457128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SRG/eROSITA TM1: 10 ks, 0.4-7.0 keV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phabs*apec: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N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= 10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cm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Z = 0.3∙Z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☉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80960" y="169200"/>
            <a:ext cx="4419360" cy="6629400"/>
          </a:xfrm>
          <a:prstGeom prst="rect">
            <a:avLst/>
          </a:prstGeom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257800" y="123120"/>
            <a:ext cx="3161880" cy="3161880"/>
          </a:xfrm>
          <a:prstGeom prst="rect">
            <a:avLst/>
          </a:prstGeom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5244840" y="3548160"/>
            <a:ext cx="3174840" cy="317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137;g2a1b9ba31df_0_5"/>
          <p:cNvSpPr/>
          <p:nvPr/>
        </p:nvSpPr>
        <p:spPr>
          <a:xfrm>
            <a:off x="0" y="216360"/>
            <a:ext cx="914328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температур: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спектральной и взвешенной по массе</a:t>
            </a:r>
            <a:br>
              <a:rPr sz="3600"/>
            </a:br>
            <a:endParaRPr b="0" lang="en-US" sz="36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-281520" y="1323000"/>
            <a:ext cx="9707400" cy="5486400"/>
          </a:xfrm>
          <a:prstGeom prst="rect">
            <a:avLst/>
          </a:prstGeom>
          <a:ln w="0">
            <a:noFill/>
          </a:ln>
        </p:spPr>
      </p:pic>
      <p:sp>
        <p:nvSpPr>
          <p:cNvPr id="211" name=""/>
          <p:cNvSpPr txBox="1"/>
          <p:nvPr/>
        </p:nvSpPr>
        <p:spPr>
          <a:xfrm>
            <a:off x="5065200" y="6557400"/>
            <a:ext cx="3886200" cy="238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050" spc="-1" strike="noStrike">
                <a:latin typeface="Arial"/>
              </a:rPr>
              <a:t>Матьесен, Эврард (2001): T</a:t>
            </a:r>
            <a:r>
              <a:rPr b="0" lang="en-US" sz="1050" spc="-1" strike="noStrike" baseline="-8000">
                <a:latin typeface="Arial"/>
              </a:rPr>
              <a:t>spec</a:t>
            </a:r>
            <a:r>
              <a:rPr b="0" lang="en-US" sz="1050" spc="-1" strike="noStrike">
                <a:latin typeface="Arial"/>
              </a:rPr>
              <a:t> меньше T</a:t>
            </a:r>
            <a:r>
              <a:rPr b="0" lang="en-US" sz="1050" spc="-1" strike="noStrike" baseline="-8000">
                <a:latin typeface="Arial"/>
              </a:rPr>
              <a:t>MW</a:t>
            </a:r>
            <a:r>
              <a:rPr b="0" lang="en-US" sz="1050" spc="-1" strike="noStrike">
                <a:latin typeface="Arial"/>
              </a:rPr>
              <a:t> на 10-20%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2023-04-16T16:43:07Z</dcterms:created>
  <dc:creator>Лёша</dc:creator>
  <dc:description/>
  <dc:language>en-US</dc:language>
  <cp:lastModifiedBy/>
  <dcterms:modified xsi:type="dcterms:W3CDTF">2023-12-06T20:10:52Z</dcterms:modified>
  <cp:revision>22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